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58" r:id="rId4"/>
    <p:sldId id="257" r:id="rId5"/>
    <p:sldId id="259" r:id="rId6"/>
    <p:sldId id="260" r:id="rId7"/>
    <p:sldId id="266" r:id="rId8"/>
    <p:sldId id="267" r:id="rId9"/>
    <p:sldId id="268" r:id="rId10"/>
    <p:sldId id="262" r:id="rId11"/>
    <p:sldId id="26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447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8" autoAdjust="0"/>
    <p:restoredTop sz="90929"/>
  </p:normalViewPr>
  <p:slideViewPr>
    <p:cSldViewPr>
      <p:cViewPr varScale="1">
        <p:scale>
          <a:sx n="111" d="100"/>
          <a:sy n="111" d="100"/>
        </p:scale>
        <p:origin x="-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FC542B-8193-0946-B875-46F07983A58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278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C542B-8193-0946-B875-46F07983A58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8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252A5-74E2-4A4B-8B11-8B1A38F41BEC}" type="slidenum">
              <a:rPr lang="fr-FR"/>
              <a:pPr/>
              <a:t>2</a:t>
            </a:fld>
            <a:endParaRPr lang="fr-F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C542B-8193-0946-B875-46F07983A58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212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C542B-8193-0946-B875-46F07983A58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28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0B546-3762-D941-9260-7ECC6362BBC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99435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4014C-7D85-F04E-AEE0-8DFA1A324A3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27181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EAFD1-6C09-744D-9984-C76507C4E08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3136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F2023E-A13F-5248-A010-A0955BDF0DF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291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F0F9B-2C87-9C4D-8599-79251CE874E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44015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AC893-9530-D049-90C2-13B0B53B0E6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362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193D-3B1C-3748-B8D4-9E36925F852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46288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0AF2B-1958-A844-8CFB-7FCA769F935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26602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FB81E-4B03-1446-9C20-C641630E649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59985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F0743-A943-764C-8B8C-F11E9949C1A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43466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BF50-5304-8A42-AB17-BB076B64D6F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1530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822AE-FFE0-FD4D-BDBF-D2E35FCB1AB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64426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060D1C-9294-644D-B753-1FDA5D7FF77C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/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</a:t>
            </a:r>
            <a:r>
              <a:rPr lang="fr-FR" dirty="0" smtClean="0"/>
              <a:t>Exercice </a:t>
            </a:r>
            <a:r>
              <a:rPr lang="fr-FR" dirty="0"/>
              <a:t>comptable </a:t>
            </a:r>
            <a:r>
              <a:rPr lang="fr-FR" dirty="0" smtClean="0"/>
              <a:t>2010-2011</a:t>
            </a:r>
            <a:endParaRPr lang="fr-F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solidFill>
                  <a:srgbClr val="447C3C"/>
                </a:solidFill>
              </a:rPr>
              <a:t/>
            </a:r>
            <a:br>
              <a:rPr lang="fr-FR" b="1">
                <a:solidFill>
                  <a:srgbClr val="447C3C"/>
                </a:solidFill>
              </a:rPr>
            </a:br>
            <a:endParaRPr lang="fr-FR" sz="360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fr-FR" dirty="0">
              <a:solidFill>
                <a:srgbClr val="447C3C"/>
              </a:solidFill>
            </a:endParaRPr>
          </a:p>
          <a:p>
            <a:pPr algn="ctr">
              <a:buFontTx/>
              <a:buNone/>
            </a:pPr>
            <a:endParaRPr lang="fr-FR" dirty="0">
              <a:solidFill>
                <a:srgbClr val="447C3C"/>
              </a:solidFill>
            </a:endParaRPr>
          </a:p>
          <a:p>
            <a:pPr algn="ctr">
              <a:buFontTx/>
              <a:buNone/>
            </a:pPr>
            <a:r>
              <a:rPr lang="fr-FR" dirty="0">
                <a:solidFill>
                  <a:srgbClr val="447C3C"/>
                </a:solidFill>
              </a:rPr>
              <a:t>Assemblée Générale du </a:t>
            </a:r>
            <a:r>
              <a:rPr lang="fr-FR" dirty="0" smtClean="0">
                <a:solidFill>
                  <a:srgbClr val="447C3C"/>
                </a:solidFill>
              </a:rPr>
              <a:t>19 novembre 2011</a:t>
            </a:r>
            <a:endParaRPr lang="fr-FR" dirty="0">
              <a:solidFill>
                <a:srgbClr val="447C3C"/>
              </a:solidFill>
            </a:endParaRPr>
          </a:p>
          <a:p>
            <a:pPr algn="ctr">
              <a:buFontTx/>
              <a:buNone/>
            </a:pPr>
            <a:r>
              <a:rPr lang="fr-FR" dirty="0">
                <a:solidFill>
                  <a:srgbClr val="447C3C"/>
                </a:solidFill>
              </a:rPr>
              <a:t>EXERCICE COMPTABLE </a:t>
            </a:r>
            <a:r>
              <a:rPr lang="fr-FR" dirty="0" smtClean="0">
                <a:solidFill>
                  <a:srgbClr val="447C3C"/>
                </a:solidFill>
              </a:rPr>
              <a:t>2010-2011</a:t>
            </a:r>
            <a:endParaRPr lang="fr-FR" dirty="0">
              <a:solidFill>
                <a:srgbClr val="447C3C"/>
              </a:solidFill>
            </a:endParaRPr>
          </a:p>
        </p:txBody>
      </p:sp>
      <p:pic>
        <p:nvPicPr>
          <p:cNvPr id="2053" name="Picture 5" descr="PastedGraphic-2.tiff                                           00092B3C&#10;jeanlaleuw                     C4DF39F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16610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Exercice comptable 2010-2011</a:t>
            </a:r>
            <a:endParaRPr lang="fr-FR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fr-FR" sz="2400" b="1" dirty="0"/>
              <a:t>PREVISIONS pour </a:t>
            </a:r>
            <a:r>
              <a:rPr lang="fr-FR" sz="2400" b="1" dirty="0" smtClean="0"/>
              <a:t>2011-2012</a:t>
            </a: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ctr">
              <a:buFontTx/>
              <a:buNone/>
            </a:pPr>
            <a:endParaRPr lang="fr-FR" sz="1400" b="1" dirty="0"/>
          </a:p>
          <a:p>
            <a:endParaRPr lang="fr-FR" sz="2800" dirty="0"/>
          </a:p>
          <a:p>
            <a:pPr>
              <a:lnSpc>
                <a:spcPct val="90000"/>
              </a:lnSpc>
            </a:pPr>
            <a:r>
              <a:rPr lang="fr-FR" b="1" dirty="0" smtClean="0"/>
              <a:t>Recettes </a:t>
            </a:r>
            <a:r>
              <a:rPr lang="fr-FR" b="1" dirty="0"/>
              <a:t>: 			15 500 €</a:t>
            </a:r>
          </a:p>
          <a:p>
            <a:pPr>
              <a:lnSpc>
                <a:spcPct val="90000"/>
              </a:lnSpc>
            </a:pPr>
            <a:endParaRPr lang="fr-FR" dirty="0"/>
          </a:p>
          <a:p>
            <a:pPr lvl="1">
              <a:lnSpc>
                <a:spcPct val="90000"/>
              </a:lnSpc>
            </a:pPr>
            <a:r>
              <a:rPr lang="fr-FR" dirty="0"/>
              <a:t>Cotisations 				10 000 </a:t>
            </a:r>
            <a:r>
              <a:rPr lang="fr-FR" b="1" dirty="0"/>
              <a:t>€</a:t>
            </a:r>
            <a:endParaRPr lang="fr-FR" dirty="0"/>
          </a:p>
          <a:p>
            <a:pPr lvl="1">
              <a:lnSpc>
                <a:spcPct val="90000"/>
              </a:lnSpc>
            </a:pPr>
            <a:r>
              <a:rPr lang="fr-FR" dirty="0"/>
              <a:t>Dons					4 000 </a:t>
            </a:r>
            <a:r>
              <a:rPr lang="fr-FR" b="1" dirty="0"/>
              <a:t>€</a:t>
            </a:r>
            <a:endParaRPr lang="fr-FR" dirty="0"/>
          </a:p>
          <a:p>
            <a:pPr lvl="1">
              <a:lnSpc>
                <a:spcPct val="90000"/>
              </a:lnSpc>
            </a:pPr>
            <a:r>
              <a:rPr lang="fr-FR" dirty="0"/>
              <a:t>HAS					1 500 </a:t>
            </a:r>
            <a:r>
              <a:rPr lang="fr-FR" b="1" dirty="0"/>
              <a:t>€</a:t>
            </a:r>
            <a:r>
              <a:rPr lang="fr-FR" dirty="0"/>
              <a:t>		  	</a:t>
            </a:r>
            <a:endParaRPr lang="fr-FR" sz="2400" dirty="0" smtClean="0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Exercice comptable 2010-2011</a:t>
            </a:r>
            <a:endParaRPr lang="fr-FR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1" dirty="0"/>
              <a:t>PREVISIONS pour </a:t>
            </a:r>
            <a:r>
              <a:rPr lang="fr-FR" sz="2400" b="1" dirty="0" smtClean="0"/>
              <a:t>2011-2012</a:t>
            </a: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fr-FR" dirty="0"/>
          </a:p>
          <a:p>
            <a:r>
              <a:rPr lang="fr-FR" sz="2800" dirty="0" smtClean="0"/>
              <a:t>Dépenses </a:t>
            </a:r>
            <a:r>
              <a:rPr lang="fr-FR" sz="2800" dirty="0"/>
              <a:t>budgétées : 		</a:t>
            </a:r>
            <a:r>
              <a:rPr lang="fr-FR" sz="2800" b="1" dirty="0"/>
              <a:t>	24 000      </a:t>
            </a:r>
            <a:r>
              <a:rPr lang="fr-FR" sz="2800" b="1" dirty="0" smtClean="0"/>
              <a:t>€</a:t>
            </a:r>
          </a:p>
          <a:p>
            <a:endParaRPr lang="fr-FR" sz="2800" dirty="0"/>
          </a:p>
          <a:p>
            <a:pPr lvl="1"/>
            <a:r>
              <a:rPr lang="fr-FR" sz="2400" dirty="0" smtClean="0"/>
              <a:t>Frais </a:t>
            </a:r>
            <a:r>
              <a:rPr lang="fr-FR" sz="2400" dirty="0"/>
              <a:t>de fonctionnement, déplacements … : 	  </a:t>
            </a:r>
            <a:r>
              <a:rPr lang="fr-FR" sz="2400" dirty="0" smtClean="0"/>
              <a:t>8 000 €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 smtClean="0"/>
              <a:t>F</a:t>
            </a:r>
            <a:r>
              <a:rPr lang="fr-FR" sz="2400" dirty="0" smtClean="0"/>
              <a:t>inancement d’actions</a:t>
            </a:r>
            <a:r>
              <a:rPr lang="fr-FR" sz="2400" dirty="0"/>
              <a:t>	</a:t>
            </a:r>
            <a:r>
              <a:rPr lang="fr-FR" sz="2400" dirty="0" smtClean="0"/>
              <a:t>?</a:t>
            </a:r>
            <a:r>
              <a:rPr lang="fr-FR" sz="2400" dirty="0"/>
              <a:t>			</a:t>
            </a:r>
            <a:r>
              <a:rPr lang="fr-FR" sz="2400" dirty="0" smtClean="0"/>
              <a:t>16 000 </a:t>
            </a:r>
            <a:r>
              <a:rPr lang="fr-FR" sz="2000" dirty="0"/>
              <a:t>€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Formindep</a:t>
            </a:r>
            <a:r>
              <a:rPr lang="fr-FR" dirty="0" smtClean="0"/>
              <a:t> </a:t>
            </a:r>
            <a:r>
              <a:rPr lang="fr-FR" dirty="0" smtClean="0"/>
              <a:t>Exercice </a:t>
            </a:r>
            <a:r>
              <a:rPr lang="fr-FR" dirty="0" smtClean="0"/>
              <a:t>comptable 2010-2011</a:t>
            </a:r>
            <a:endParaRPr lang="fr-F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261 adhérents </a:t>
            </a:r>
            <a:r>
              <a:rPr lang="fr-FR" dirty="0"/>
              <a:t>dont </a:t>
            </a:r>
            <a:r>
              <a:rPr lang="fr-FR" dirty="0" smtClean="0"/>
              <a:t>198 à </a:t>
            </a:r>
            <a:r>
              <a:rPr lang="fr-FR" dirty="0"/>
              <a:t>jour de cotisation </a:t>
            </a:r>
            <a:r>
              <a:rPr lang="fr-FR" dirty="0" smtClean="0"/>
              <a:t>(173 adhérents l</a:t>
            </a:r>
            <a:r>
              <a:rPr lang="fr-FR" dirty="0" smtClean="0">
                <a:latin typeface="Arial"/>
              </a:rPr>
              <a:t>’</a:t>
            </a:r>
            <a:r>
              <a:rPr lang="fr-FR" dirty="0" smtClean="0"/>
              <a:t>année </a:t>
            </a:r>
            <a:r>
              <a:rPr lang="fr-FR" dirty="0"/>
              <a:t>dernière)</a:t>
            </a:r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Formindep</a:t>
            </a:r>
            <a:r>
              <a:rPr lang="fr-FR" dirty="0" smtClean="0"/>
              <a:t> </a:t>
            </a:r>
            <a:r>
              <a:rPr lang="fr-FR" dirty="0" smtClean="0"/>
              <a:t>Exercice </a:t>
            </a:r>
            <a:r>
              <a:rPr lang="fr-FR" dirty="0" smtClean="0"/>
              <a:t>comptable 2010-2011</a:t>
            </a:r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ctr">
              <a:buFontTx/>
              <a:buNone/>
            </a:pPr>
            <a:endParaRPr lang="fr-FR" dirty="0"/>
          </a:p>
          <a:p>
            <a:pPr algn="ctr">
              <a:buFontTx/>
              <a:buNone/>
            </a:pPr>
            <a:r>
              <a:rPr lang="fr-FR" dirty="0"/>
              <a:t>Solde comptable au 01/09/</a:t>
            </a:r>
            <a:r>
              <a:rPr lang="fr-FR" dirty="0" smtClean="0"/>
              <a:t>2010</a:t>
            </a:r>
            <a:endParaRPr lang="fr-FR" dirty="0"/>
          </a:p>
          <a:p>
            <a:pPr algn="ctr">
              <a:buFontTx/>
              <a:buNone/>
            </a:pPr>
            <a:endParaRPr lang="fr-FR" b="1" dirty="0" smtClean="0"/>
          </a:p>
          <a:p>
            <a:pPr algn="just">
              <a:buFontTx/>
              <a:buNone/>
            </a:pPr>
            <a:r>
              <a:rPr lang="fr-FR" dirty="0" smtClean="0"/>
              <a:t>Banque </a:t>
            </a:r>
            <a:r>
              <a:rPr lang="fr-FR" dirty="0"/>
              <a:t>Populaire : 		</a:t>
            </a:r>
            <a:r>
              <a:rPr lang="fr-FR" dirty="0" smtClean="0"/>
              <a:t>11 518,40 €</a:t>
            </a:r>
            <a:endParaRPr lang="fr-FR" dirty="0"/>
          </a:p>
          <a:p>
            <a:pPr algn="just">
              <a:buFontTx/>
              <a:buNone/>
            </a:pPr>
            <a:r>
              <a:rPr lang="fr-FR" dirty="0" smtClean="0"/>
              <a:t>Compte </a:t>
            </a:r>
            <a:r>
              <a:rPr lang="fr-FR" dirty="0" err="1"/>
              <a:t>Paypal</a:t>
            </a:r>
            <a:r>
              <a:rPr lang="fr-FR" dirty="0"/>
              <a:t> : 		</a:t>
            </a:r>
            <a:r>
              <a:rPr lang="fr-FR" dirty="0" smtClean="0"/>
              <a:t>  1 769,40 €</a:t>
            </a:r>
          </a:p>
          <a:p>
            <a:pPr algn="just">
              <a:buFontTx/>
              <a:buNone/>
            </a:pPr>
            <a:endParaRPr lang="fr-FR" dirty="0"/>
          </a:p>
          <a:p>
            <a:pPr algn="just">
              <a:buFontTx/>
              <a:buNone/>
            </a:pPr>
            <a:r>
              <a:rPr lang="fr-FR" b="1" dirty="0"/>
              <a:t>Total : 				</a:t>
            </a:r>
            <a:r>
              <a:rPr lang="fr-FR" b="1" dirty="0" smtClean="0"/>
              <a:t>13 287,99 €</a:t>
            </a:r>
            <a:endParaRPr lang="fr-FR" b="1" dirty="0"/>
          </a:p>
          <a:p>
            <a:pPr algn="ctr">
              <a:buFontTx/>
              <a:buNone/>
            </a:pPr>
            <a:endParaRPr lang="fr-FR" b="1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Formindep</a:t>
            </a:r>
            <a:r>
              <a:rPr lang="fr-FR" dirty="0" smtClean="0"/>
              <a:t> Exercice comptable 2010-2011</a:t>
            </a:r>
            <a:endParaRPr lang="fr-F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10000" cy="3034677"/>
          </a:xfr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fr-FR" b="1" dirty="0"/>
              <a:t>RECETTES</a:t>
            </a:r>
            <a:r>
              <a:rPr lang="fr-FR" sz="2400" dirty="0"/>
              <a:t> </a:t>
            </a:r>
          </a:p>
          <a:p>
            <a:pPr algn="ctr"/>
            <a:endParaRPr lang="fr-FR" sz="2400" dirty="0"/>
          </a:p>
          <a:p>
            <a:pPr algn="ctr">
              <a:buFontTx/>
              <a:buNone/>
            </a:pPr>
            <a:r>
              <a:rPr lang="fr-FR" b="1" dirty="0" smtClean="0"/>
              <a:t>24 494,27 €</a:t>
            </a:r>
            <a:endParaRPr lang="fr-FR" b="1" dirty="0"/>
          </a:p>
          <a:p>
            <a:pPr algn="ctr">
              <a:buFontTx/>
              <a:buNone/>
            </a:pPr>
            <a:endParaRPr lang="fr-FR" b="1" dirty="0"/>
          </a:p>
          <a:p>
            <a:pPr algn="ctr">
              <a:buFontTx/>
              <a:buNone/>
            </a:pPr>
            <a:r>
              <a:rPr lang="fr-FR" sz="2400" b="1" dirty="0"/>
              <a:t>(N-1 : </a:t>
            </a:r>
            <a:r>
              <a:rPr lang="fr-FR" sz="2400" b="1" dirty="0" smtClean="0"/>
              <a:t>17 576,26 €</a:t>
            </a:r>
            <a:r>
              <a:rPr lang="fr-FR" sz="2400" b="1" dirty="0"/>
              <a:t>)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4588"/>
            <a:ext cx="3810000" cy="2933700"/>
          </a:xfr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fr-FR" b="1" dirty="0"/>
              <a:t>DEPENSES</a:t>
            </a:r>
          </a:p>
          <a:p>
            <a:pPr algn="ctr">
              <a:buFontTx/>
              <a:buNone/>
            </a:pPr>
            <a:endParaRPr lang="fr-FR" b="1" dirty="0"/>
          </a:p>
          <a:p>
            <a:pPr algn="ctr">
              <a:buFontTx/>
              <a:buNone/>
            </a:pPr>
            <a:r>
              <a:rPr lang="fr-FR" b="1" dirty="0" smtClean="0"/>
              <a:t>20 105,34 €</a:t>
            </a:r>
            <a:endParaRPr lang="fr-FR" b="1" dirty="0"/>
          </a:p>
          <a:p>
            <a:pPr algn="ctr">
              <a:buFontTx/>
              <a:buNone/>
            </a:pPr>
            <a:endParaRPr lang="fr-FR" sz="2400" b="1" dirty="0"/>
          </a:p>
          <a:p>
            <a:pPr algn="ctr">
              <a:buFontTx/>
              <a:buNone/>
            </a:pPr>
            <a:r>
              <a:rPr lang="fr-FR" sz="2400" b="1" dirty="0"/>
              <a:t>(N-1 : </a:t>
            </a:r>
            <a:r>
              <a:rPr lang="fr-FR" sz="2400" b="1" dirty="0" smtClean="0"/>
              <a:t>21 074,72 €</a:t>
            </a:r>
            <a:r>
              <a:rPr lang="fr-FR" sz="2400" b="1" dirty="0"/>
              <a:t>)</a:t>
            </a:r>
            <a:endParaRPr lang="fr-FR" sz="2400" dirty="0"/>
          </a:p>
          <a:p>
            <a:pPr algn="ctr">
              <a:buFontTx/>
              <a:buNone/>
            </a:pPr>
            <a:endParaRPr lang="fr-FR" sz="24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Formindep</a:t>
            </a:r>
            <a:r>
              <a:rPr lang="fr-FR" dirty="0" smtClean="0"/>
              <a:t> Exercice comptable 2010-2011</a:t>
            </a:r>
            <a:endParaRPr lang="fr-FR" dirty="0"/>
          </a:p>
        </p:txBody>
      </p:sp>
      <p:graphicFrame>
        <p:nvGraphicFramePr>
          <p:cNvPr id="6341" name="Group 19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4591695"/>
              </p:ext>
            </p:extLst>
          </p:nvPr>
        </p:nvGraphicFramePr>
        <p:xfrm>
          <a:off x="381000" y="609600"/>
          <a:ext cx="8153400" cy="4556378"/>
        </p:xfrm>
        <a:graphic>
          <a:graphicData uri="http://schemas.openxmlformats.org/drawingml/2006/table">
            <a:tbl>
              <a:tblPr/>
              <a:tblGrid>
                <a:gridCol w="4114800"/>
                <a:gridCol w="2133600"/>
                <a:gridCol w="1905000"/>
              </a:tblGrid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Recettes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</a:t>
                      </a:r>
                      <a:r>
                        <a:rPr kumimoji="0" lang="fr-FR" sz="2800" b="1" i="0" u="none" strike="noStrike" cap="all" spc="0" normalizeH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" charset="0"/>
                          <a:ea typeface="ＭＳ Ｐゴシック" charset="0"/>
                        </a:rPr>
                        <a:t>-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Cotisations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10 035 €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7 420 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€</a:t>
                      </a: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4 030 €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6 515 €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Dons Assises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10 244 €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Divers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185,27 €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3 641,26 €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24 494,27 €</a:t>
                      </a: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17 576,26 €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Formindep</a:t>
            </a:r>
            <a:r>
              <a:rPr lang="fr-FR" dirty="0" smtClean="0"/>
              <a:t> Exercice comptable 2010-2011</a:t>
            </a:r>
            <a:endParaRPr lang="fr-FR" dirty="0"/>
          </a:p>
        </p:txBody>
      </p:sp>
      <p:graphicFrame>
        <p:nvGraphicFramePr>
          <p:cNvPr id="7530" name="Group 36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78298391"/>
              </p:ext>
            </p:extLst>
          </p:nvPr>
        </p:nvGraphicFramePr>
        <p:xfrm>
          <a:off x="228600" y="685800"/>
          <a:ext cx="8686800" cy="4608831"/>
        </p:xfrm>
        <a:graphic>
          <a:graphicData uri="http://schemas.openxmlformats.org/drawingml/2006/table">
            <a:tbl>
              <a:tblPr/>
              <a:tblGrid>
                <a:gridCol w="4816475"/>
                <a:gridCol w="1879600"/>
                <a:gridCol w="1990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DEPENSES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Frais de fonctionnement 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(AG, CA, documentation,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affranchissement, 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frais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bancaires, assurance, objets promotionnels)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2 160    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1 280,40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 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4 458,09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1 787,49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 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Indemnisations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2 050     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4 350      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Transports &amp; hébergements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2 478,9  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2 534, 03 €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HAS (Avocat)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7 534,80 €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11 122,8   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Remboursement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1 423,55 €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20 105,34 €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21 074,72 €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SOUSCRIPTION ASSISES</a:t>
            </a:r>
            <a:endParaRPr lang="fr-FR" sz="32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Dons : 					10 244  €</a:t>
            </a:r>
          </a:p>
          <a:p>
            <a:pPr algn="just"/>
            <a:r>
              <a:rPr lang="fr-FR" dirty="0" smtClean="0"/>
              <a:t>Remboursements (14%)		1 428,55 €</a:t>
            </a:r>
          </a:p>
          <a:p>
            <a:pPr algn="just"/>
            <a:r>
              <a:rPr lang="fr-FR" dirty="0" smtClean="0"/>
              <a:t>Don effectifs : 			8 815,45 €</a:t>
            </a:r>
          </a:p>
          <a:p>
            <a:pPr algn="just"/>
            <a:r>
              <a:rPr lang="fr-FR" dirty="0" smtClean="0"/>
              <a:t>Dépenses (15%)			1 555,29 €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Excédent 				7 260,16 €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Formindep</a:t>
            </a:r>
            <a:r>
              <a:rPr lang="fr-FR" dirty="0" smtClean="0"/>
              <a:t> Exercice comptable 2010-2011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507577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SOUSCRIPTION ASSISES</a:t>
            </a:r>
            <a:endParaRPr lang="fr-FR" sz="3200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042723"/>
              </p:ext>
            </p:extLst>
          </p:nvPr>
        </p:nvGraphicFramePr>
        <p:xfrm>
          <a:off x="685800" y="1981200"/>
          <a:ext cx="7918648" cy="3261359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959324"/>
                <a:gridCol w="3959324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DEPENSES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Matériel d’enregistrement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359,23 €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Frais d’expédition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83,69 €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Indemnisations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700 €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Transports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236,40 €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Commissions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Paypal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175,97 €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TOTAL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1535,15 €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Formindep</a:t>
            </a:r>
            <a:r>
              <a:rPr lang="fr-FR" dirty="0" smtClean="0"/>
              <a:t> Exercice comptable 2010-2011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8604043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8000"/>
                </a:solidFill>
              </a:rPr>
              <a:t>Excédent 			+ 4 388,93 €</a:t>
            </a:r>
          </a:p>
          <a:p>
            <a:endParaRPr lang="fr-FR" dirty="0"/>
          </a:p>
          <a:p>
            <a:r>
              <a:rPr lang="fr-FR" sz="2400" dirty="0" smtClean="0">
                <a:solidFill>
                  <a:srgbClr val="FF0000"/>
                </a:solidFill>
              </a:rPr>
              <a:t>Année N-1 : déficit 		</a:t>
            </a:r>
            <a:r>
              <a:rPr lang="fr-FR" sz="2400" dirty="0" smtClean="0">
                <a:solidFill>
                  <a:srgbClr val="FF0000"/>
                </a:solidFill>
              </a:rPr>
              <a:t>–</a:t>
            </a:r>
            <a:r>
              <a:rPr lang="fr-FR" sz="2400" dirty="0" smtClean="0">
                <a:solidFill>
                  <a:srgbClr val="FF0000"/>
                </a:solidFill>
              </a:rPr>
              <a:t> 3 498,46 €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008000"/>
                </a:solidFill>
              </a:rPr>
              <a:t>Solde comptable 		+ 17 676,92 €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Exercice comptable 2010-2011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8284679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301</Words>
  <Application>Microsoft Macintosh PowerPoint</Application>
  <PresentationFormat>Présentation à l'écran (4:3)</PresentationFormat>
  <Paragraphs>124</Paragraphs>
  <Slides>11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Nouvelle présentation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SOUSCRIPTION ASSISES</vt:lpstr>
      <vt:lpstr>SOUSCRIPTION ASSISES</vt:lpstr>
      <vt:lpstr>Résultat</vt:lpstr>
      <vt:lpstr>PREVISIONS pour 2011-2012 </vt:lpstr>
      <vt:lpstr>PREVISIONS pour 2011-2012 </vt:lpstr>
    </vt:vector>
  </TitlesOfParts>
  <Company>뿿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PROMINDEP</dc:title>
  <dc:creator>Jean LALEUW</dc:creator>
  <cp:lastModifiedBy>Jean LALEUW</cp:lastModifiedBy>
  <cp:revision>51</cp:revision>
  <dcterms:created xsi:type="dcterms:W3CDTF">2006-10-02T15:24:59Z</dcterms:created>
  <dcterms:modified xsi:type="dcterms:W3CDTF">2011-11-16T23:40:31Z</dcterms:modified>
</cp:coreProperties>
</file>